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3"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1502"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726443" y="1122363"/>
            <a:ext cx="5691116" cy="2621154"/>
          </a:xfrm>
        </p:spPr>
        <p:txBody>
          <a:bodyPr anchor="b">
            <a:normAutofit/>
          </a:bodyPr>
          <a:lstStyle>
            <a:lvl1pPr algn="ctr">
              <a:defRPr sz="3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726443" y="3843709"/>
            <a:ext cx="5691116" cy="1414091"/>
          </a:xfrm>
        </p:spPr>
        <p:txBody>
          <a:bodyPr>
            <a:normAutofit/>
          </a:bodyPr>
          <a:lstStyle>
            <a:lvl1pPr marL="0" indent="0" algn="ctr">
              <a:buNone/>
              <a:defRPr sz="135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4/30/2025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82415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4/30/2025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78886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452536" y="553617"/>
            <a:ext cx="6204855" cy="4008859"/>
          </a:xfrm>
        </p:spPr>
        <p:txBody>
          <a:bodyPr anchor="t">
            <a:normAutofit/>
          </a:bodyPr>
          <a:lstStyle>
            <a:lvl1pPr>
              <a:defRPr sz="405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452535" y="4589464"/>
            <a:ext cx="6204855" cy="1384617"/>
          </a:xfrm>
        </p:spPr>
        <p:txBody>
          <a:bodyPr anchor="b">
            <a:normAutofit/>
          </a:bodyPr>
          <a:lstStyle>
            <a:lvl1pPr marL="0" indent="0">
              <a:buNone/>
              <a:defRPr sz="15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4/30/2025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61460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548640"/>
            <a:ext cx="8055864"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459486"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4/30/2025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07944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57200" y="547396"/>
            <a:ext cx="8059341"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57201" y="1685735"/>
            <a:ext cx="3868340" cy="559834"/>
          </a:xfrm>
        </p:spPr>
        <p:txBody>
          <a:bodyPr anchor="b">
            <a:normAutofit/>
          </a:bodyPr>
          <a:lstStyle>
            <a:lvl1pPr marL="0" indent="0">
              <a:lnSpc>
                <a:spcPct val="90000"/>
              </a:lnSpc>
              <a:buNone/>
              <a:defRPr sz="1500" b="1" cap="all"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457201" y="2386895"/>
            <a:ext cx="3868340"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4629150" y="1685735"/>
            <a:ext cx="3887391" cy="559834"/>
          </a:xfrm>
        </p:spPr>
        <p:txBody>
          <a:bodyPr anchor="b">
            <a:normAutofit/>
          </a:bodyPr>
          <a:lstStyle>
            <a:lvl1pPr marL="0" indent="0">
              <a:lnSpc>
                <a:spcPct val="90000"/>
              </a:lnSpc>
              <a:buNone/>
              <a:defRPr sz="1500" b="1" cap="all"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4629150" y="2386895"/>
            <a:ext cx="3887392"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4/30/2025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25013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4/30/2025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77388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4/30/2025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7596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447870" y="553617"/>
            <a:ext cx="2696726" cy="1757505"/>
          </a:xfrm>
        </p:spPr>
        <p:txBody>
          <a:bodyPr anchor="t">
            <a:normAutofit/>
          </a:bodyPr>
          <a:lstStyle>
            <a:lvl1pPr>
              <a:defRPr sz="21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3851031" y="553616"/>
            <a:ext cx="4709806" cy="5486400"/>
          </a:xfrm>
        </p:spPr>
        <p:txBody>
          <a:bodyPr>
            <a:normAutofit/>
          </a:bodyPr>
          <a:lstStyle>
            <a:lvl1pPr>
              <a:defRPr sz="2100"/>
            </a:lvl1pPr>
            <a:lvl2pPr>
              <a:defRPr sz="1800"/>
            </a:lvl2pPr>
            <a:lvl3pPr>
              <a:defRPr sz="1500"/>
            </a:lvl3pPr>
            <a:lvl4pPr>
              <a:defRPr sz="1350"/>
            </a:lvl4pPr>
            <a:lvl5pPr>
              <a:defRPr sz="135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447870" y="2311122"/>
            <a:ext cx="2696726" cy="3728895"/>
          </a:xfrm>
        </p:spPr>
        <p:txBody>
          <a:bodyPr anchor="t">
            <a:normAutofit/>
          </a:bodyPr>
          <a:lstStyle>
            <a:lvl1pPr marL="0" indent="0">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4/30/2025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99225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45770" y="557785"/>
            <a:ext cx="2696726" cy="2212313"/>
          </a:xfrm>
        </p:spPr>
        <p:txBody>
          <a:bodyPr anchor="t">
            <a:normAutofit/>
          </a:bodyPr>
          <a:lstStyle>
            <a:lvl1pPr>
              <a:defRPr sz="21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3797490" y="657103"/>
            <a:ext cx="4862765" cy="5555904"/>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57201" y="2826137"/>
            <a:ext cx="2689190" cy="3434638"/>
          </a:xfrm>
        </p:spPr>
        <p:txBody>
          <a:bodyPr anchor="b"/>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4/30/2025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25205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459486" y="548640"/>
            <a:ext cx="78867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459486" y="1680899"/>
            <a:ext cx="78867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4/30/2025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66364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7226166" y="578497"/>
            <a:ext cx="1535278"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628650" y="578498"/>
            <a:ext cx="6597516"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4/30/2025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697447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59486" y="548640"/>
            <a:ext cx="7990184"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59486" y="1715532"/>
            <a:ext cx="7990184"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02870" y="6453003"/>
            <a:ext cx="2620736" cy="365125"/>
          </a:xfrm>
          <a:prstGeom prst="rect">
            <a:avLst/>
          </a:prstGeom>
        </p:spPr>
        <p:txBody>
          <a:bodyPr vert="horz" lIns="91440" tIns="45720" rIns="91440" bIns="45720" rtlCol="0" anchor="ctr"/>
          <a:lstStyle>
            <a:lvl1pPr algn="l">
              <a:defRPr sz="675">
                <a:solidFill>
                  <a:schemeClr val="tx1"/>
                </a:solidFill>
              </a:defRPr>
            </a:lvl1pPr>
          </a:lstStyle>
          <a:p>
            <a:fld id="{67F45AC6-C491-4585-A584-9CE2AF7D5500}" type="datetime1">
              <a:rPr lang="en-US" smtClean="0"/>
              <a:t>4/30/2025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657391" y="6453003"/>
            <a:ext cx="2104054" cy="365125"/>
          </a:xfrm>
          <a:prstGeom prst="rect">
            <a:avLst/>
          </a:prstGeom>
        </p:spPr>
        <p:txBody>
          <a:bodyPr vert="horz" lIns="91440" tIns="45720" rIns="91440" bIns="45720" rtlCol="0" anchor="ctr"/>
          <a:lstStyle>
            <a:lvl1pPr algn="r">
              <a:defRPr sz="675">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8724122" y="6453003"/>
            <a:ext cx="321905" cy="365125"/>
          </a:xfrm>
          <a:prstGeom prst="rect">
            <a:avLst/>
          </a:prstGeom>
        </p:spPr>
        <p:txBody>
          <a:bodyPr vert="horz" lIns="91440" tIns="45720" rIns="91440" bIns="45720" rtlCol="0" anchor="ctr"/>
          <a:lstStyle>
            <a:lvl1pPr algn="r">
              <a:defRPr sz="675">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2561621091"/>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685800" rtl="0" eaLnBrk="1" latinLnBrk="0" hangingPunct="1">
        <a:lnSpc>
          <a:spcPct val="90000"/>
        </a:lnSpc>
        <a:spcBef>
          <a:spcPct val="0"/>
        </a:spcBef>
        <a:buNone/>
        <a:defRPr sz="2700" b="1" kern="1200">
          <a:solidFill>
            <a:schemeClr val="tx1"/>
          </a:solidFill>
          <a:latin typeface="+mj-lt"/>
          <a:ea typeface="+mj-ea"/>
          <a:cs typeface="+mj-cs"/>
        </a:defRPr>
      </a:lvl1pPr>
    </p:titleStyle>
    <p:bodyStyle>
      <a:lvl1pPr marL="171450" indent="-171450" algn="l" defTabSz="685800" rtl="0" eaLnBrk="1" latinLnBrk="0" hangingPunct="1">
        <a:lnSpc>
          <a:spcPct val="120000"/>
        </a:lnSpc>
        <a:spcBef>
          <a:spcPts val="750"/>
        </a:spcBef>
        <a:buFont typeface="Arial" panose="020B0604020202020204" pitchFamily="34" charset="0"/>
        <a:buChar char="•"/>
        <a:defRPr sz="1500" kern="1200">
          <a:solidFill>
            <a:schemeClr val="tx1"/>
          </a:solidFill>
          <a:latin typeface="+mn-lt"/>
          <a:ea typeface="+mn-ea"/>
          <a:cs typeface="+mn-cs"/>
        </a:defRPr>
      </a:lvl1pPr>
      <a:lvl2pPr marL="342900" indent="-171450" algn="l" defTabSz="685800" rtl="0" eaLnBrk="1" latinLnBrk="0" hangingPunct="1">
        <a:lnSpc>
          <a:spcPct val="120000"/>
        </a:lnSpc>
        <a:spcBef>
          <a:spcPts val="375"/>
        </a:spcBef>
        <a:buFont typeface="Arial" panose="020B0604020202020204" pitchFamily="34" charset="0"/>
        <a:buChar char="•"/>
        <a:defRPr sz="1350" kern="1200">
          <a:solidFill>
            <a:schemeClr val="tx1"/>
          </a:solidFill>
          <a:latin typeface="+mn-lt"/>
          <a:ea typeface="+mn-ea"/>
          <a:cs typeface="+mn-cs"/>
        </a:defRPr>
      </a:lvl2pPr>
      <a:lvl3pPr marL="514350" indent="-171450" algn="l" defTabSz="685800" rtl="0" eaLnBrk="1" latinLnBrk="0" hangingPunct="1">
        <a:lnSpc>
          <a:spcPct val="120000"/>
        </a:lnSpc>
        <a:spcBef>
          <a:spcPts val="375"/>
        </a:spcBef>
        <a:buFont typeface="Arial" panose="020B0604020202020204" pitchFamily="34" charset="0"/>
        <a:buChar char="•"/>
        <a:defRPr sz="1200" kern="1200">
          <a:solidFill>
            <a:schemeClr val="tx1"/>
          </a:solidFill>
          <a:latin typeface="+mn-lt"/>
          <a:ea typeface="+mn-ea"/>
          <a:cs typeface="+mn-cs"/>
        </a:defRPr>
      </a:lvl3pPr>
      <a:lvl4pPr marL="68580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latin typeface="+mn-lt"/>
          <a:ea typeface="+mn-ea"/>
          <a:cs typeface="+mn-cs"/>
        </a:defRPr>
      </a:lvl4pPr>
      <a:lvl5pPr marL="8572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5AB5C7EE-A919-646B-4F86-BACCBC52D9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3EC1FF-E0CE-0319-5C8F-20105C2701C1}"/>
              </a:ext>
            </a:extLst>
          </p:cNvPr>
          <p:cNvSpPr>
            <a:spLocks noGrp="1"/>
          </p:cNvSpPr>
          <p:nvPr>
            <p:ph type="ctrTitle"/>
          </p:nvPr>
        </p:nvSpPr>
        <p:spPr>
          <a:xfrm>
            <a:off x="6291481" y="1542851"/>
            <a:ext cx="2554907" cy="1887161"/>
          </a:xfrm>
        </p:spPr>
        <p:txBody>
          <a:bodyPr>
            <a:normAutofit/>
          </a:bodyPr>
          <a:lstStyle/>
          <a:p>
            <a:r>
              <a:rPr lang="en-GB" sz="3100" dirty="0"/>
              <a:t>Gardeners and Caretakers of the World</a:t>
            </a:r>
          </a:p>
        </p:txBody>
      </p:sp>
      <p:sp>
        <p:nvSpPr>
          <p:cNvPr id="3" name="Subtitle 2">
            <a:extLst>
              <a:ext uri="{FF2B5EF4-FFF2-40B4-BE49-F238E27FC236}">
                <a16:creationId xmlns:a16="http://schemas.microsoft.com/office/drawing/2014/main" id="{0AFD6657-6B6A-80A8-8B36-455006346C17}"/>
              </a:ext>
            </a:extLst>
          </p:cNvPr>
          <p:cNvSpPr>
            <a:spLocks noGrp="1"/>
          </p:cNvSpPr>
          <p:nvPr>
            <p:ph type="subTitle" idx="1"/>
          </p:nvPr>
        </p:nvSpPr>
        <p:spPr>
          <a:xfrm>
            <a:off x="6291481" y="3686560"/>
            <a:ext cx="2554906" cy="1542104"/>
          </a:xfrm>
        </p:spPr>
        <p:txBody>
          <a:bodyPr>
            <a:noAutofit/>
          </a:bodyPr>
          <a:lstStyle/>
          <a:p>
            <a:r>
              <a:rPr lang="en-GB" sz="2200" dirty="0"/>
              <a:t>Wrawby Representatives (Y4/5)</a:t>
            </a:r>
          </a:p>
          <a:p>
            <a:r>
              <a:rPr lang="en-GB" sz="2200" dirty="0"/>
              <a:t>30th April 2025</a:t>
            </a:r>
          </a:p>
        </p:txBody>
      </p:sp>
      <p:pic>
        <p:nvPicPr>
          <p:cNvPr id="5" name="Picture 4">
            <a:extLst>
              <a:ext uri="{FF2B5EF4-FFF2-40B4-BE49-F238E27FC236}">
                <a16:creationId xmlns:a16="http://schemas.microsoft.com/office/drawing/2014/main" id="{B1EB404A-CAF7-CDDF-1AA7-61E46FDC2BE2}"/>
              </a:ext>
            </a:extLst>
          </p:cNvPr>
          <p:cNvPicPr>
            <a:picLocks noChangeAspect="1"/>
          </p:cNvPicPr>
          <p:nvPr/>
        </p:nvPicPr>
        <p:blipFill>
          <a:blip r:embed="rId2"/>
          <a:stretch>
            <a:fillRect/>
          </a:stretch>
        </p:blipFill>
        <p:spPr>
          <a:xfrm>
            <a:off x="297610" y="1511828"/>
            <a:ext cx="5784011" cy="3834344"/>
          </a:xfrm>
          <a:prstGeom prst="rect">
            <a:avLst/>
          </a:prstGeom>
        </p:spPr>
      </p:pic>
    </p:spTree>
    <p:extLst>
      <p:ext uri="{BB962C8B-B14F-4D97-AF65-F5344CB8AC3E}">
        <p14:creationId xmlns:p14="http://schemas.microsoft.com/office/powerpoint/2010/main" val="2292965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80617B06-44B8-4627-86D2-CB786FC07A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580349-9399-50E5-7392-CCCD95D97771}"/>
              </a:ext>
            </a:extLst>
          </p:cNvPr>
          <p:cNvSpPr>
            <a:spLocks noGrp="1"/>
          </p:cNvSpPr>
          <p:nvPr>
            <p:ph type="title"/>
          </p:nvPr>
        </p:nvSpPr>
        <p:spPr>
          <a:xfrm>
            <a:off x="4497081" y="603504"/>
            <a:ext cx="4123170" cy="1522391"/>
          </a:xfrm>
        </p:spPr>
        <p:txBody>
          <a:bodyPr vert="horz" lIns="91440" tIns="45720" rIns="91440" bIns="45720" rtlCol="0" anchor="b">
            <a:normAutofit/>
          </a:bodyPr>
          <a:lstStyle/>
          <a:p>
            <a:pPr defTabSz="914400"/>
            <a:r>
              <a:rPr lang="en-US" sz="2300" b="1" kern="1200">
                <a:solidFill>
                  <a:schemeClr val="tx1"/>
                </a:solidFill>
                <a:latin typeface="+mj-lt"/>
                <a:ea typeface="+mj-ea"/>
                <a:cs typeface="+mj-cs"/>
              </a:rPr>
              <a:t>What do we mean by ‘Gardeners and Caretakers of the World?’</a:t>
            </a:r>
            <a:br>
              <a:rPr lang="en-US" sz="2300" b="1" kern="1200">
                <a:solidFill>
                  <a:schemeClr val="tx1"/>
                </a:solidFill>
                <a:latin typeface="+mj-lt"/>
                <a:ea typeface="+mj-ea"/>
                <a:cs typeface="+mj-cs"/>
              </a:rPr>
            </a:br>
            <a:endParaRPr lang="en-US" sz="2300" b="1" kern="1200">
              <a:solidFill>
                <a:schemeClr val="tx1"/>
              </a:solidFill>
              <a:latin typeface="+mj-lt"/>
              <a:ea typeface="+mj-ea"/>
              <a:cs typeface="+mj-cs"/>
            </a:endParaRPr>
          </a:p>
        </p:txBody>
      </p:sp>
      <p:pic>
        <p:nvPicPr>
          <p:cNvPr id="6" name="Picture 5">
            <a:extLst>
              <a:ext uri="{FF2B5EF4-FFF2-40B4-BE49-F238E27FC236}">
                <a16:creationId xmlns:a16="http://schemas.microsoft.com/office/drawing/2014/main" id="{760DF273-3D9F-48B1-968E-2FC8741B5F94}"/>
              </a:ext>
            </a:extLst>
          </p:cNvPr>
          <p:cNvPicPr>
            <a:picLocks noChangeAspect="1"/>
          </p:cNvPicPr>
          <p:nvPr/>
        </p:nvPicPr>
        <p:blipFill>
          <a:blip r:embed="rId2"/>
          <a:srcRect r="22291" b="1"/>
          <a:stretch/>
        </p:blipFill>
        <p:spPr>
          <a:xfrm>
            <a:off x="20" y="10"/>
            <a:ext cx="3833758" cy="3405374"/>
          </a:xfrm>
          <a:prstGeom prst="rect">
            <a:avLst/>
          </a:prstGeom>
        </p:spPr>
      </p:pic>
      <p:pic>
        <p:nvPicPr>
          <p:cNvPr id="5" name="Picture 4">
            <a:extLst>
              <a:ext uri="{FF2B5EF4-FFF2-40B4-BE49-F238E27FC236}">
                <a16:creationId xmlns:a16="http://schemas.microsoft.com/office/drawing/2014/main" id="{EA6F39E6-469B-147B-43D3-035AA69B6AD9}"/>
              </a:ext>
            </a:extLst>
          </p:cNvPr>
          <p:cNvPicPr>
            <a:picLocks noChangeAspect="1"/>
          </p:cNvPicPr>
          <p:nvPr/>
        </p:nvPicPr>
        <p:blipFill>
          <a:blip r:embed="rId3"/>
          <a:srcRect l="8862" r="15936" b="-2"/>
          <a:stretch/>
        </p:blipFill>
        <p:spPr>
          <a:xfrm>
            <a:off x="20" y="3455000"/>
            <a:ext cx="3833760" cy="3403000"/>
          </a:xfrm>
          <a:prstGeom prst="rect">
            <a:avLst/>
          </a:prstGeom>
        </p:spPr>
      </p:pic>
      <p:sp>
        <p:nvSpPr>
          <p:cNvPr id="4" name="Text Placeholder 3">
            <a:extLst>
              <a:ext uri="{FF2B5EF4-FFF2-40B4-BE49-F238E27FC236}">
                <a16:creationId xmlns:a16="http://schemas.microsoft.com/office/drawing/2014/main" id="{D646E43E-A97B-4954-9ECF-E0795B6A815C}"/>
              </a:ext>
            </a:extLst>
          </p:cNvPr>
          <p:cNvSpPr>
            <a:spLocks noGrp="1"/>
          </p:cNvSpPr>
          <p:nvPr>
            <p:ph type="body" sz="half" idx="2"/>
          </p:nvPr>
        </p:nvSpPr>
        <p:spPr>
          <a:xfrm>
            <a:off x="4497081" y="2212848"/>
            <a:ext cx="4123170" cy="4096512"/>
          </a:xfrm>
        </p:spPr>
        <p:txBody>
          <a:bodyPr vert="horz" lIns="91440" tIns="45720" rIns="91440" bIns="45720" rtlCol="0">
            <a:normAutofit fontScale="92500"/>
          </a:bodyPr>
          <a:lstStyle/>
          <a:p>
            <a:pPr defTabSz="914400"/>
            <a:r>
              <a:rPr lang="en-US" sz="2400" dirty="0"/>
              <a:t>Being a gardener and caretaker of the world isn’t necessarily actually doing gardening. It is helping to save the environment by, for example, picking up litter or recycling.  Everyone can be a gardener and caretaker of the world we live in today. </a:t>
            </a:r>
          </a:p>
          <a:p>
            <a:pPr indent="-228600" defTabSz="914400">
              <a:buFont typeface="Arial" panose="020B0604020202020204" pitchFamily="34" charset="0"/>
              <a:buChar char="•"/>
            </a:pPr>
            <a:endParaRPr lang="en-US" sz="1600" dirty="0"/>
          </a:p>
          <a:p>
            <a:pPr indent="-228600" defTabSz="914400">
              <a:buFont typeface="Arial" panose="020B0604020202020204" pitchFamily="34" charset="0"/>
              <a:buChar char="•"/>
            </a:pPr>
            <a:endParaRPr lang="en-US" sz="1600" dirty="0"/>
          </a:p>
          <a:p>
            <a:pPr indent="-228600" defTabSz="914400">
              <a:buFont typeface="Arial" panose="020B0604020202020204" pitchFamily="34" charset="0"/>
              <a:buChar char="•"/>
            </a:pPr>
            <a:endParaRPr lang="en-US" sz="1600" dirty="0"/>
          </a:p>
        </p:txBody>
      </p:sp>
    </p:spTree>
    <p:extLst>
      <p:ext uri="{BB962C8B-B14F-4D97-AF65-F5344CB8AC3E}">
        <p14:creationId xmlns:p14="http://schemas.microsoft.com/office/powerpoint/2010/main" val="3685887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E267A9A-3339-F8E6-CD25-1670F4B86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580349-9399-50E5-7392-CCCD95D97771}"/>
              </a:ext>
            </a:extLst>
          </p:cNvPr>
          <p:cNvSpPr>
            <a:spLocks noGrp="1"/>
          </p:cNvSpPr>
          <p:nvPr>
            <p:ph type="title"/>
          </p:nvPr>
        </p:nvSpPr>
        <p:spPr>
          <a:xfrm>
            <a:off x="4982140" y="1067039"/>
            <a:ext cx="3371996" cy="1350226"/>
          </a:xfrm>
        </p:spPr>
        <p:txBody>
          <a:bodyPr vert="horz" lIns="91440" tIns="45720" rIns="91440" bIns="45720" rtlCol="0" anchor="b">
            <a:normAutofit/>
          </a:bodyPr>
          <a:lstStyle/>
          <a:p>
            <a:pPr defTabSz="914400"/>
            <a:r>
              <a:rPr lang="en-US" sz="3600" b="1" kern="1200">
                <a:solidFill>
                  <a:schemeClr val="tx1"/>
                </a:solidFill>
                <a:latin typeface="+mj-lt"/>
                <a:ea typeface="+mj-ea"/>
                <a:cs typeface="+mj-cs"/>
              </a:rPr>
              <a:t>We all have to do our part</a:t>
            </a:r>
          </a:p>
        </p:txBody>
      </p:sp>
      <p:pic>
        <p:nvPicPr>
          <p:cNvPr id="5" name="Picture 4" descr="A person picking up plastic bottles&#10;&#10;AI-generated content may be incorrect.">
            <a:extLst>
              <a:ext uri="{FF2B5EF4-FFF2-40B4-BE49-F238E27FC236}">
                <a16:creationId xmlns:a16="http://schemas.microsoft.com/office/drawing/2014/main" id="{AED94FF2-81D1-D201-5F17-8D7D021CB5E4}"/>
              </a:ext>
            </a:extLst>
          </p:cNvPr>
          <p:cNvPicPr>
            <a:picLocks noChangeAspect="1"/>
          </p:cNvPicPr>
          <p:nvPr/>
        </p:nvPicPr>
        <p:blipFill>
          <a:blip r:embed="rId2"/>
          <a:srcRect l="31864" r="26220"/>
          <a:stretch/>
        </p:blipFill>
        <p:spPr>
          <a:xfrm>
            <a:off x="879506" y="1067039"/>
            <a:ext cx="3463894" cy="4648478"/>
          </a:xfrm>
          <a:prstGeom prst="rect">
            <a:avLst/>
          </a:prstGeom>
        </p:spPr>
      </p:pic>
      <p:sp>
        <p:nvSpPr>
          <p:cNvPr id="4" name="Text Placeholder 3">
            <a:extLst>
              <a:ext uri="{FF2B5EF4-FFF2-40B4-BE49-F238E27FC236}">
                <a16:creationId xmlns:a16="http://schemas.microsoft.com/office/drawing/2014/main" id="{D646E43E-A97B-4954-9ECF-E0795B6A815C}"/>
              </a:ext>
            </a:extLst>
          </p:cNvPr>
          <p:cNvSpPr>
            <a:spLocks noGrp="1"/>
          </p:cNvSpPr>
          <p:nvPr>
            <p:ph type="body" sz="half" idx="2"/>
          </p:nvPr>
        </p:nvSpPr>
        <p:spPr>
          <a:xfrm>
            <a:off x="4982140" y="2501146"/>
            <a:ext cx="3371997" cy="3214371"/>
          </a:xfrm>
        </p:spPr>
        <p:txBody>
          <a:bodyPr vert="horz" lIns="91440" tIns="45720" rIns="91440" bIns="45720" rtlCol="0">
            <a:normAutofit fontScale="92500" lnSpcReduction="10000"/>
          </a:bodyPr>
          <a:lstStyle/>
          <a:p>
            <a:pPr defTabSz="914400"/>
            <a:r>
              <a:rPr lang="en-US" sz="2200" dirty="0"/>
              <a:t>We all have to help the environment. It doesn’t have to be something big, it could be something as small as putting things in the correct recycling bins. Or it could be going out litter picking once in a while, inspired by James.</a:t>
            </a:r>
          </a:p>
          <a:p>
            <a:pPr indent="-228600" defTabSz="914400">
              <a:buFont typeface="Arial" panose="020B0604020202020204" pitchFamily="34" charset="0"/>
              <a:buChar char="•"/>
            </a:pPr>
            <a:endParaRPr lang="en-US" sz="1600" dirty="0"/>
          </a:p>
          <a:p>
            <a:pPr indent="-228600" defTabSz="914400">
              <a:buFont typeface="Arial" panose="020B0604020202020204" pitchFamily="34" charset="0"/>
              <a:buChar char="•"/>
            </a:pPr>
            <a:endParaRPr lang="en-US" sz="1600" dirty="0"/>
          </a:p>
        </p:txBody>
      </p:sp>
    </p:spTree>
    <p:extLst>
      <p:ext uri="{BB962C8B-B14F-4D97-AF65-F5344CB8AC3E}">
        <p14:creationId xmlns:p14="http://schemas.microsoft.com/office/powerpoint/2010/main" val="380620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33580349-9399-50E5-7392-CCCD95D97771}"/>
              </a:ext>
            </a:extLst>
          </p:cNvPr>
          <p:cNvSpPr>
            <a:spLocks noGrp="1"/>
          </p:cNvSpPr>
          <p:nvPr>
            <p:ph type="title"/>
          </p:nvPr>
        </p:nvSpPr>
        <p:spPr>
          <a:xfrm>
            <a:off x="6202815" y="677636"/>
            <a:ext cx="2409376" cy="1942773"/>
          </a:xfrm>
        </p:spPr>
        <p:txBody>
          <a:bodyPr vert="horz" lIns="91440" tIns="45720" rIns="91440" bIns="45720" rtlCol="0" anchor="b">
            <a:normAutofit/>
          </a:bodyPr>
          <a:lstStyle/>
          <a:p>
            <a:pPr defTabSz="914400"/>
            <a:r>
              <a:rPr lang="en-US" sz="2500" b="1" kern="1200" dirty="0">
                <a:solidFill>
                  <a:schemeClr val="tx1"/>
                </a:solidFill>
                <a:latin typeface="+mj-lt"/>
                <a:ea typeface="+mj-ea"/>
                <a:cs typeface="+mj-cs"/>
              </a:rPr>
              <a:t>If you think someone else will do it, it may never happen</a:t>
            </a:r>
          </a:p>
        </p:txBody>
      </p:sp>
      <p:pic>
        <p:nvPicPr>
          <p:cNvPr id="6" name="Picture 5" descr="A pile of garbage on the street&#10;&#10;AI-generated content may be incorrect.">
            <a:extLst>
              <a:ext uri="{FF2B5EF4-FFF2-40B4-BE49-F238E27FC236}">
                <a16:creationId xmlns:a16="http://schemas.microsoft.com/office/drawing/2014/main" id="{5535A974-1088-E1D0-0890-4FED29DD4E2F}"/>
              </a:ext>
            </a:extLst>
          </p:cNvPr>
          <p:cNvPicPr>
            <a:picLocks noChangeAspect="1"/>
          </p:cNvPicPr>
          <p:nvPr/>
        </p:nvPicPr>
        <p:blipFill>
          <a:blip r:embed="rId2"/>
          <a:srcRect l="33073" r="10758"/>
          <a:stretch/>
        </p:blipFill>
        <p:spPr>
          <a:xfrm>
            <a:off x="20" y="10"/>
            <a:ext cx="5792539" cy="6857990"/>
          </a:xfrm>
          <a:prstGeom prst="rect">
            <a:avLst/>
          </a:prstGeom>
        </p:spPr>
      </p:pic>
      <p:sp>
        <p:nvSpPr>
          <p:cNvPr id="4" name="Text Placeholder 3">
            <a:extLst>
              <a:ext uri="{FF2B5EF4-FFF2-40B4-BE49-F238E27FC236}">
                <a16:creationId xmlns:a16="http://schemas.microsoft.com/office/drawing/2014/main" id="{D646E43E-A97B-4954-9ECF-E0795B6A815C}"/>
              </a:ext>
            </a:extLst>
          </p:cNvPr>
          <p:cNvSpPr>
            <a:spLocks noGrp="1"/>
          </p:cNvSpPr>
          <p:nvPr>
            <p:ph type="body" sz="half" idx="2"/>
          </p:nvPr>
        </p:nvSpPr>
        <p:spPr>
          <a:xfrm>
            <a:off x="6202815" y="3298045"/>
            <a:ext cx="2409376" cy="2767366"/>
          </a:xfrm>
        </p:spPr>
        <p:txBody>
          <a:bodyPr vert="horz" lIns="91440" tIns="45720" rIns="91440" bIns="45720" rtlCol="0">
            <a:normAutofit fontScale="92500" lnSpcReduction="10000"/>
          </a:bodyPr>
          <a:lstStyle/>
          <a:p>
            <a:pPr defTabSz="914400">
              <a:lnSpc>
                <a:spcPct val="110000"/>
              </a:lnSpc>
            </a:pPr>
            <a:r>
              <a:rPr lang="en-US" sz="2200" dirty="0"/>
              <a:t>Don’t ever think that somebody will save the planet for you (because they wont). We all need to be gardeners and caretakers of the world.</a:t>
            </a:r>
          </a:p>
          <a:p>
            <a:pPr indent="-228600" defTabSz="914400">
              <a:lnSpc>
                <a:spcPct val="110000"/>
              </a:lnSpc>
              <a:buFont typeface="Arial" panose="020B0604020202020204" pitchFamily="34" charset="0"/>
              <a:buChar char="•"/>
            </a:pPr>
            <a:endParaRPr lang="en-US" sz="1200" dirty="0"/>
          </a:p>
        </p:txBody>
      </p:sp>
    </p:spTree>
    <p:extLst>
      <p:ext uri="{BB962C8B-B14F-4D97-AF65-F5344CB8AC3E}">
        <p14:creationId xmlns:p14="http://schemas.microsoft.com/office/powerpoint/2010/main" val="1603941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Neue Haas Grotesk Text Pro"/>
            </a:endParaRPr>
          </a:p>
        </p:txBody>
      </p:sp>
      <p:sp>
        <p:nvSpPr>
          <p:cNvPr id="2" name="Title 1">
            <a:extLst>
              <a:ext uri="{FF2B5EF4-FFF2-40B4-BE49-F238E27FC236}">
                <a16:creationId xmlns:a16="http://schemas.microsoft.com/office/drawing/2014/main" id="{33580349-9399-50E5-7392-CCCD95D97771}"/>
              </a:ext>
            </a:extLst>
          </p:cNvPr>
          <p:cNvSpPr>
            <a:spLocks noGrp="1"/>
          </p:cNvSpPr>
          <p:nvPr>
            <p:ph type="title"/>
          </p:nvPr>
        </p:nvSpPr>
        <p:spPr>
          <a:xfrm>
            <a:off x="480526" y="104048"/>
            <a:ext cx="7344540" cy="599830"/>
          </a:xfrm>
        </p:spPr>
        <p:txBody>
          <a:bodyPr vert="horz" lIns="68580" tIns="34290" rIns="68580" bIns="34290" rtlCol="0" anchor="b">
            <a:normAutofit/>
          </a:bodyPr>
          <a:lstStyle/>
          <a:p>
            <a:r>
              <a:rPr lang="en-US" sz="2700" dirty="0"/>
              <a:t>The Bible</a:t>
            </a:r>
          </a:p>
        </p:txBody>
      </p:sp>
      <p:sp>
        <p:nvSpPr>
          <p:cNvPr id="4" name="Text Placeholder 3">
            <a:extLst>
              <a:ext uri="{FF2B5EF4-FFF2-40B4-BE49-F238E27FC236}">
                <a16:creationId xmlns:a16="http://schemas.microsoft.com/office/drawing/2014/main" id="{D646E43E-A97B-4954-9ECF-E0795B6A815C}"/>
              </a:ext>
            </a:extLst>
          </p:cNvPr>
          <p:cNvSpPr>
            <a:spLocks noGrp="1"/>
          </p:cNvSpPr>
          <p:nvPr>
            <p:ph type="body" sz="half" idx="2"/>
          </p:nvPr>
        </p:nvSpPr>
        <p:spPr>
          <a:xfrm>
            <a:off x="382555" y="986711"/>
            <a:ext cx="8011679" cy="5442081"/>
          </a:xfrm>
        </p:spPr>
        <p:txBody>
          <a:bodyPr vert="horz" lIns="68580" tIns="34290" rIns="68580" bIns="34290" rtlCol="0" anchor="t">
            <a:normAutofit/>
          </a:bodyPr>
          <a:lstStyle/>
          <a:p>
            <a:r>
              <a:rPr lang="en-US" sz="2000" b="1" dirty="0"/>
              <a:t>Genesis 2:15</a:t>
            </a:r>
          </a:p>
          <a:p>
            <a:r>
              <a:rPr lang="en-GB" sz="2000" b="0" i="0" dirty="0">
                <a:solidFill>
                  <a:srgbClr val="000000"/>
                </a:solidFill>
                <a:effectLst/>
              </a:rPr>
              <a:t>‘The </a:t>
            </a:r>
            <a:r>
              <a:rPr lang="en-GB" sz="2000" b="0" i="0" cap="small" dirty="0">
                <a:solidFill>
                  <a:srgbClr val="000000"/>
                </a:solidFill>
                <a:effectLst/>
              </a:rPr>
              <a:t>Lord</a:t>
            </a:r>
            <a:r>
              <a:rPr lang="en-GB" sz="2000" b="0" i="0" dirty="0">
                <a:solidFill>
                  <a:srgbClr val="000000"/>
                </a:solidFill>
                <a:effectLst/>
              </a:rPr>
              <a:t> God took the man and put him in the garden of Eden to work it and keep it.’</a:t>
            </a:r>
          </a:p>
          <a:p>
            <a:r>
              <a:rPr lang="en-US" sz="2000" b="1" dirty="0"/>
              <a:t>Job 12:7-10</a:t>
            </a:r>
          </a:p>
          <a:p>
            <a:r>
              <a:rPr lang="en-GB" sz="2200" dirty="0">
                <a:solidFill>
                  <a:srgbClr val="000000"/>
                </a:solidFill>
              </a:rPr>
              <a:t>‘</a:t>
            </a:r>
            <a:r>
              <a:rPr lang="en-GB" sz="2200" b="0" i="0" dirty="0">
                <a:solidFill>
                  <a:srgbClr val="000000"/>
                </a:solidFill>
                <a:effectLst/>
              </a:rPr>
              <a:t>But ask the beasts, and they will teach you; the birds of the heavens, and they will tell you; or the bushes of the earth, and they will teach </a:t>
            </a:r>
            <a:r>
              <a:rPr lang="en-GB" sz="2000" b="0" i="0" dirty="0">
                <a:solidFill>
                  <a:srgbClr val="000000"/>
                </a:solidFill>
                <a:effectLst/>
              </a:rPr>
              <a:t>you; and the fish of the sea will declare to you. Who among all these does not know that the hand of the </a:t>
            </a:r>
            <a:r>
              <a:rPr lang="en-GB" sz="2000" b="0" i="0" cap="small" dirty="0">
                <a:solidFill>
                  <a:srgbClr val="000000"/>
                </a:solidFill>
                <a:effectLst/>
              </a:rPr>
              <a:t>Lord</a:t>
            </a:r>
            <a:r>
              <a:rPr lang="en-GB" sz="2000" b="0" i="0" dirty="0">
                <a:solidFill>
                  <a:srgbClr val="000000"/>
                </a:solidFill>
                <a:effectLst/>
              </a:rPr>
              <a:t> has done this? In his hand is the life of every living thing and the breath of all mankind.’</a:t>
            </a:r>
            <a:endParaRPr lang="en-US" sz="2000" dirty="0"/>
          </a:p>
          <a:p>
            <a:r>
              <a:rPr lang="en-GB" sz="2000" b="1" i="0" dirty="0">
                <a:solidFill>
                  <a:srgbClr val="000000"/>
                </a:solidFill>
                <a:effectLst/>
                <a:latin typeface="Segoe UI" panose="020B0502040204020203" pitchFamily="34" charset="0"/>
              </a:rPr>
              <a:t>Psalm 115:16</a:t>
            </a:r>
          </a:p>
          <a:p>
            <a:r>
              <a:rPr lang="en-GB" sz="2000" b="0" i="0" dirty="0">
                <a:solidFill>
                  <a:srgbClr val="000000"/>
                </a:solidFill>
                <a:effectLst/>
              </a:rPr>
              <a:t>The heavens are the </a:t>
            </a:r>
            <a:r>
              <a:rPr lang="en-GB" sz="2000" b="0" i="0" cap="small" dirty="0">
                <a:solidFill>
                  <a:srgbClr val="000000"/>
                </a:solidFill>
                <a:effectLst/>
              </a:rPr>
              <a:t>Lord</a:t>
            </a:r>
            <a:r>
              <a:rPr lang="en-GB" sz="2000" b="0" i="0" dirty="0">
                <a:solidFill>
                  <a:srgbClr val="000000"/>
                </a:solidFill>
                <a:effectLst/>
              </a:rPr>
              <a:t>'s heavens, but the earth he has given to the children of man.</a:t>
            </a:r>
            <a:endParaRPr lang="en-US" sz="2000" dirty="0"/>
          </a:p>
          <a:p>
            <a:endParaRPr lang="en-US" sz="1500" dirty="0"/>
          </a:p>
        </p:txBody>
      </p:sp>
    </p:spTree>
    <p:extLst>
      <p:ext uri="{BB962C8B-B14F-4D97-AF65-F5344CB8AC3E}">
        <p14:creationId xmlns:p14="http://schemas.microsoft.com/office/powerpoint/2010/main" val="4033826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A2AFC67-0973-EC0D-F14E-710D701B2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580349-9399-50E5-7392-CCCD95D97771}"/>
              </a:ext>
            </a:extLst>
          </p:cNvPr>
          <p:cNvSpPr>
            <a:spLocks noGrp="1"/>
          </p:cNvSpPr>
          <p:nvPr>
            <p:ph type="title"/>
          </p:nvPr>
        </p:nvSpPr>
        <p:spPr>
          <a:xfrm>
            <a:off x="459486" y="277803"/>
            <a:ext cx="2665059" cy="1527048"/>
          </a:xfrm>
        </p:spPr>
        <p:txBody>
          <a:bodyPr vert="horz" lIns="91440" tIns="45720" rIns="91440" bIns="45720" rtlCol="0" anchor="b">
            <a:normAutofit/>
          </a:bodyPr>
          <a:lstStyle/>
          <a:p>
            <a:pPr defTabSz="914400"/>
            <a:r>
              <a:rPr lang="en-US" sz="3300" b="1" kern="1200" dirty="0">
                <a:solidFill>
                  <a:schemeClr val="tx1"/>
                </a:solidFill>
                <a:latin typeface="+mj-lt"/>
                <a:ea typeface="+mj-ea"/>
                <a:cs typeface="+mj-cs"/>
              </a:rPr>
              <a:t>What could you do today? </a:t>
            </a:r>
          </a:p>
        </p:txBody>
      </p:sp>
      <p:sp>
        <p:nvSpPr>
          <p:cNvPr id="4" name="Text Placeholder 3">
            <a:extLst>
              <a:ext uri="{FF2B5EF4-FFF2-40B4-BE49-F238E27FC236}">
                <a16:creationId xmlns:a16="http://schemas.microsoft.com/office/drawing/2014/main" id="{D646E43E-A97B-4954-9ECF-E0795B6A815C}"/>
              </a:ext>
            </a:extLst>
          </p:cNvPr>
          <p:cNvSpPr>
            <a:spLocks noGrp="1"/>
          </p:cNvSpPr>
          <p:nvPr>
            <p:ph type="body" sz="half" idx="2"/>
          </p:nvPr>
        </p:nvSpPr>
        <p:spPr>
          <a:xfrm>
            <a:off x="300865" y="1979583"/>
            <a:ext cx="3151462" cy="4600614"/>
          </a:xfrm>
        </p:spPr>
        <p:txBody>
          <a:bodyPr vert="horz" lIns="91440" tIns="45720" rIns="91440" bIns="45720" rtlCol="0">
            <a:normAutofit fontScale="85000" lnSpcReduction="20000"/>
          </a:bodyPr>
          <a:lstStyle/>
          <a:p>
            <a:pPr defTabSz="914400"/>
            <a:r>
              <a:rPr lang="en-US" sz="2400" dirty="0"/>
              <a:t>In your free time, you could maybe go out litter picking with your family and friends as a fun activity (which will also help the planet!) </a:t>
            </a:r>
          </a:p>
          <a:p>
            <a:pPr defTabSz="914400"/>
            <a:r>
              <a:rPr lang="en-US" sz="2400" dirty="0"/>
              <a:t>Another thing that you can do at home is take the bins out for your parents. Or you can do a fun game of who can collect the most rubbish and put them in the correct bins.  </a:t>
            </a:r>
          </a:p>
          <a:p>
            <a:pPr indent="-228600" defTabSz="914400">
              <a:buFont typeface="Arial" panose="020B0604020202020204" pitchFamily="34" charset="0"/>
              <a:buChar char="•"/>
            </a:pPr>
            <a:endParaRPr lang="en-US" sz="1600" dirty="0"/>
          </a:p>
          <a:p>
            <a:pPr indent="-228600" defTabSz="914400">
              <a:buFont typeface="Arial" panose="020B0604020202020204" pitchFamily="34" charset="0"/>
              <a:buChar char="•"/>
            </a:pPr>
            <a:endParaRPr lang="en-US" sz="1600" dirty="0"/>
          </a:p>
        </p:txBody>
      </p:sp>
      <p:pic>
        <p:nvPicPr>
          <p:cNvPr id="5" name="Picture 4">
            <a:extLst>
              <a:ext uri="{FF2B5EF4-FFF2-40B4-BE49-F238E27FC236}">
                <a16:creationId xmlns:a16="http://schemas.microsoft.com/office/drawing/2014/main" id="{609F409C-FCF3-CF8D-5990-A295E5C9C481}"/>
              </a:ext>
            </a:extLst>
          </p:cNvPr>
          <p:cNvPicPr>
            <a:picLocks noChangeAspect="1"/>
          </p:cNvPicPr>
          <p:nvPr/>
        </p:nvPicPr>
        <p:blipFill>
          <a:blip r:embed="rId2"/>
          <a:srcRect l="26368" r="7757" b="1"/>
          <a:stretch/>
        </p:blipFill>
        <p:spPr>
          <a:xfrm>
            <a:off x="3564412" y="10"/>
            <a:ext cx="5579588" cy="6857990"/>
          </a:xfrm>
          <a:prstGeom prst="rect">
            <a:avLst/>
          </a:prstGeom>
        </p:spPr>
      </p:pic>
    </p:spTree>
    <p:extLst>
      <p:ext uri="{BB962C8B-B14F-4D97-AF65-F5344CB8AC3E}">
        <p14:creationId xmlns:p14="http://schemas.microsoft.com/office/powerpoint/2010/main" val="3081405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AAF59-AEC8-48BA-71D5-B6A23D791438}"/>
              </a:ext>
            </a:extLst>
          </p:cNvPr>
          <p:cNvSpPr>
            <a:spLocks noGrp="1"/>
          </p:cNvSpPr>
          <p:nvPr>
            <p:ph type="title"/>
          </p:nvPr>
        </p:nvSpPr>
        <p:spPr>
          <a:xfrm>
            <a:off x="342899" y="1272462"/>
            <a:ext cx="2696726" cy="1318129"/>
          </a:xfrm>
        </p:spPr>
        <p:txBody>
          <a:bodyPr>
            <a:normAutofit fontScale="90000"/>
          </a:bodyPr>
          <a:lstStyle/>
          <a:p>
            <a:r>
              <a:rPr lang="en-GB" sz="3000" dirty="0"/>
              <a:t>Time to reflect, </a:t>
            </a:r>
            <a:br>
              <a:rPr lang="en-GB" sz="3000" dirty="0"/>
            </a:br>
            <a:r>
              <a:rPr lang="en-GB" sz="3000" dirty="0"/>
              <a:t>time to pray</a:t>
            </a:r>
          </a:p>
        </p:txBody>
      </p:sp>
      <p:sp>
        <p:nvSpPr>
          <p:cNvPr id="3" name="Content Placeholder 2">
            <a:extLst>
              <a:ext uri="{FF2B5EF4-FFF2-40B4-BE49-F238E27FC236}">
                <a16:creationId xmlns:a16="http://schemas.microsoft.com/office/drawing/2014/main" id="{43ED2224-DF7A-38E6-77FA-70211DA33941}"/>
              </a:ext>
            </a:extLst>
          </p:cNvPr>
          <p:cNvSpPr>
            <a:spLocks noGrp="1"/>
          </p:cNvSpPr>
          <p:nvPr>
            <p:ph idx="1"/>
          </p:nvPr>
        </p:nvSpPr>
        <p:spPr>
          <a:xfrm>
            <a:off x="3749474" y="1279849"/>
            <a:ext cx="5051626" cy="5260910"/>
          </a:xfrm>
        </p:spPr>
        <p:txBody>
          <a:bodyPr>
            <a:normAutofit lnSpcReduction="10000"/>
          </a:bodyPr>
          <a:lstStyle/>
          <a:p>
            <a:pPr marL="0" indent="0">
              <a:buNone/>
            </a:pPr>
            <a:r>
              <a:rPr lang="en-GB" sz="2400" dirty="0"/>
              <a:t>Dear God,</a:t>
            </a:r>
          </a:p>
          <a:p>
            <a:pPr marL="0" indent="0">
              <a:buNone/>
              <a:defRPr/>
            </a:pPr>
            <a:r>
              <a:rPr lang="en-GB" sz="2400" dirty="0"/>
              <a:t>Thank you for nature in all of its beauty. Your kingdom, your garden, is for every child to share. </a:t>
            </a:r>
            <a:r>
              <a:rPr lang="en-GB" sz="2400" dirty="0">
                <a:solidFill>
                  <a:srgbClr val="000000"/>
                </a:solidFill>
              </a:rPr>
              <a:t>Help us to take good care of all the plants and animals that live here with us.</a:t>
            </a:r>
            <a:endParaRPr lang="en-GB" sz="2400" dirty="0">
              <a:solidFill>
                <a:prstClr val="black"/>
              </a:solidFill>
            </a:endParaRPr>
          </a:p>
          <a:p>
            <a:pPr marL="0" indent="0">
              <a:buNone/>
            </a:pPr>
            <a:endParaRPr lang="en-GB" sz="2400" dirty="0"/>
          </a:p>
          <a:p>
            <a:pPr marL="0" indent="0">
              <a:buNone/>
            </a:pPr>
            <a:r>
              <a:rPr lang="en-GB" sz="2400" dirty="0"/>
              <a:t>May we be a beacon  of hope in our school and wider community.</a:t>
            </a:r>
          </a:p>
          <a:p>
            <a:pPr marL="0" indent="0">
              <a:buNone/>
            </a:pPr>
            <a:r>
              <a:rPr lang="en-GB" sz="2400" dirty="0"/>
              <a:t>Amen.</a:t>
            </a:r>
          </a:p>
        </p:txBody>
      </p:sp>
      <p:pic>
        <p:nvPicPr>
          <p:cNvPr id="4" name="Picture 3">
            <a:extLst>
              <a:ext uri="{FF2B5EF4-FFF2-40B4-BE49-F238E27FC236}">
                <a16:creationId xmlns:a16="http://schemas.microsoft.com/office/drawing/2014/main" id="{5A16C006-5E5C-894C-BAFF-B9DDBB84405A}"/>
              </a:ext>
            </a:extLst>
          </p:cNvPr>
          <p:cNvPicPr>
            <a:picLocks noChangeAspect="1"/>
          </p:cNvPicPr>
          <p:nvPr/>
        </p:nvPicPr>
        <p:blipFill>
          <a:blip r:embed="rId2"/>
          <a:srcRect b="12775"/>
          <a:stretch/>
        </p:blipFill>
        <p:spPr>
          <a:xfrm>
            <a:off x="342900" y="3135670"/>
            <a:ext cx="3108181" cy="2029262"/>
          </a:xfrm>
          <a:prstGeom prst="rect">
            <a:avLst/>
          </a:prstGeom>
        </p:spPr>
      </p:pic>
    </p:spTree>
    <p:extLst>
      <p:ext uri="{BB962C8B-B14F-4D97-AF65-F5344CB8AC3E}">
        <p14:creationId xmlns:p14="http://schemas.microsoft.com/office/powerpoint/2010/main" val="4284305107"/>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otalTime>286</TotalTime>
  <Words>444</Words>
  <Application>Microsoft Office PowerPoint</Application>
  <PresentationFormat>On-screen Show (4:3)</PresentationFormat>
  <Paragraphs>26</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Neue Haas Grotesk Text Pro</vt:lpstr>
      <vt:lpstr>Segoe UI</vt:lpstr>
      <vt:lpstr>VanillaVTI</vt:lpstr>
      <vt:lpstr>Gardeners and Caretakers of the World</vt:lpstr>
      <vt:lpstr>What do we mean by ‘Gardeners and Caretakers of the World?’ </vt:lpstr>
      <vt:lpstr>We all have to do our part</vt:lpstr>
      <vt:lpstr>If you think someone else will do it, it may never happen</vt:lpstr>
      <vt:lpstr>The Bible</vt:lpstr>
      <vt:lpstr>What could you do today? </vt:lpstr>
      <vt:lpstr>Time to reflect,  time to pray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Darrell Brown</dc:creator>
  <cp:lastModifiedBy>Darrell Brown</cp:lastModifiedBy>
  <cp:revision>12</cp:revision>
  <dcterms:created xsi:type="dcterms:W3CDTF">2025-04-25T13:10:47Z</dcterms:created>
  <dcterms:modified xsi:type="dcterms:W3CDTF">2025-04-30T14:41:31Z</dcterms:modified>
</cp:coreProperties>
</file>